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17"/>
  </p:notesMasterIdLst>
  <p:sldIdLst>
    <p:sldId id="256" r:id="rId2"/>
    <p:sldId id="268" r:id="rId3"/>
    <p:sldId id="257" r:id="rId4"/>
    <p:sldId id="258" r:id="rId5"/>
    <p:sldId id="259" r:id="rId6"/>
    <p:sldId id="261" r:id="rId7"/>
    <p:sldId id="260" r:id="rId8"/>
    <p:sldId id="262" r:id="rId9"/>
    <p:sldId id="269" r:id="rId10"/>
    <p:sldId id="270" r:id="rId11"/>
    <p:sldId id="263" r:id="rId12"/>
    <p:sldId id="265" r:id="rId13"/>
    <p:sldId id="264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59"/>
    <p:restoredTop sz="93787"/>
  </p:normalViewPr>
  <p:slideViewPr>
    <p:cSldViewPr snapToGrid="0" snapToObjects="1">
      <p:cViewPr varScale="1">
        <p:scale>
          <a:sx n="101" d="100"/>
          <a:sy n="101" d="100"/>
        </p:scale>
        <p:origin x="608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-4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8F71CA-D9E2-9E45-BD32-F3A484E7A7EB}" type="datetimeFigureOut">
              <a:rPr lang="en-US" smtClean="0"/>
              <a:t>5/18/17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843E80-6FE6-554D-B86D-2543BAB7F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10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 </a:t>
            </a:r>
            <a:r>
              <a:rPr lang="en-US" dirty="0" err="1" smtClean="0"/>
              <a:t>Grupo</a:t>
            </a:r>
            <a:r>
              <a:rPr lang="en-US" dirty="0" smtClean="0"/>
              <a:t> do LASSE</a:t>
            </a:r>
          </a:p>
          <a:p>
            <a:r>
              <a:rPr lang="en-US" dirty="0" err="1" smtClean="0"/>
              <a:t>Dividir</a:t>
            </a:r>
            <a:r>
              <a:rPr lang="en-US" dirty="0" smtClean="0"/>
              <a:t> </a:t>
            </a:r>
            <a:r>
              <a:rPr lang="en-US" dirty="0" err="1" smtClean="0"/>
              <a:t>apresentação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3 </a:t>
            </a:r>
            <a:r>
              <a:rPr lang="en-US" dirty="0" err="1" smtClean="0"/>
              <a:t>partes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43E80-6FE6-554D-B86D-2543BAB7F7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35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Falta</a:t>
            </a:r>
            <a:r>
              <a:rPr lang="en-US" dirty="0" smtClean="0"/>
              <a:t> </a:t>
            </a:r>
            <a:r>
              <a:rPr lang="en-US" dirty="0" err="1" smtClean="0"/>
              <a:t>verbo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43E80-6FE6-554D-B86D-2543BAB7F7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04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Difícil</a:t>
            </a:r>
            <a:r>
              <a:rPr lang="en-US" dirty="0" smtClean="0"/>
              <a:t> </a:t>
            </a:r>
            <a:r>
              <a:rPr lang="en-US" dirty="0" err="1" smtClean="0"/>
              <a:t>dizer</a:t>
            </a:r>
            <a:r>
              <a:rPr lang="en-US" dirty="0" smtClean="0"/>
              <a:t> o </a:t>
            </a:r>
            <a:r>
              <a:rPr lang="en-US" dirty="0" err="1" smtClean="0"/>
              <a:t>custo</a:t>
            </a:r>
            <a:r>
              <a:rPr lang="en-US" dirty="0" smtClean="0"/>
              <a:t> do backhaul </a:t>
            </a:r>
            <a:r>
              <a:rPr lang="en-US" dirty="0" err="1" smtClean="0"/>
              <a:t>discutido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próxima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apresentação</a:t>
            </a:r>
            <a:endParaRPr lang="en-US" baseline="0" dirty="0" smtClean="0"/>
          </a:p>
          <a:p>
            <a:r>
              <a:rPr lang="en-US" baseline="0" dirty="0" err="1" smtClean="0"/>
              <a:t>Apoderar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43E80-6FE6-554D-B86D-2543BAB7F7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120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Sentenças</a:t>
            </a:r>
            <a:r>
              <a:rPr lang="en-US" dirty="0" smtClean="0"/>
              <a:t> </a:t>
            </a:r>
            <a:r>
              <a:rPr lang="en-US" dirty="0" err="1" smtClean="0"/>
              <a:t>completas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43E80-6FE6-554D-B86D-2543BAB7F7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169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5G </a:t>
            </a:r>
            <a:r>
              <a:rPr lang="en-US" dirty="0" err="1" smtClean="0"/>
              <a:t>aumentar</a:t>
            </a:r>
            <a:r>
              <a:rPr lang="en-US" dirty="0" smtClean="0"/>
              <a:t> </a:t>
            </a:r>
            <a:r>
              <a:rPr lang="en-US" dirty="0" err="1" smtClean="0"/>
              <a:t>capacidade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43E80-6FE6-554D-B86D-2543BAB7F7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75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Ver</a:t>
            </a:r>
            <a:r>
              <a:rPr lang="en-US" dirty="0" smtClean="0"/>
              <a:t> </a:t>
            </a:r>
            <a:r>
              <a:rPr lang="en-US" dirty="0" err="1" smtClean="0"/>
              <a:t>quantos</a:t>
            </a:r>
            <a:r>
              <a:rPr lang="en-US" dirty="0" smtClean="0"/>
              <a:t> </a:t>
            </a:r>
            <a:r>
              <a:rPr lang="en-US" dirty="0" err="1" smtClean="0"/>
              <a:t>são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excluidos</a:t>
            </a:r>
            <a:endParaRPr lang="en-US" dirty="0" smtClean="0"/>
          </a:p>
          <a:p>
            <a:r>
              <a:rPr lang="en-US" dirty="0" err="1" smtClean="0"/>
              <a:t>Falar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menos</a:t>
            </a:r>
            <a:r>
              <a:rPr lang="en-US" baseline="0" dirty="0" smtClean="0"/>
              <a:t> dos </a:t>
            </a:r>
            <a:r>
              <a:rPr lang="en-US" baseline="0" dirty="0" err="1" smtClean="0"/>
              <a:t>números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43E80-6FE6-554D-B86D-2543BAB7F7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73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Pontos</a:t>
            </a:r>
            <a:r>
              <a:rPr lang="en-US" dirty="0" smtClean="0"/>
              <a:t> </a:t>
            </a:r>
            <a:r>
              <a:rPr lang="en-US" dirty="0" err="1" smtClean="0"/>
              <a:t>brancos</a:t>
            </a:r>
            <a:r>
              <a:rPr lang="en-US" dirty="0" smtClean="0"/>
              <a:t>: </a:t>
            </a:r>
            <a:r>
              <a:rPr lang="en-US" dirty="0" err="1" smtClean="0"/>
              <a:t>instalação</a:t>
            </a:r>
            <a:r>
              <a:rPr lang="en-US" dirty="0" smtClean="0"/>
              <a:t> de </a:t>
            </a:r>
            <a:r>
              <a:rPr lang="en-US" dirty="0" err="1" smtClean="0"/>
              <a:t>rádios</a:t>
            </a:r>
            <a:r>
              <a:rPr lang="en-US" dirty="0" smtClean="0"/>
              <a:t> 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operadoras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comerciais</a:t>
            </a:r>
            <a:endParaRPr lang="en-US" baseline="0" dirty="0" smtClean="0"/>
          </a:p>
          <a:p>
            <a:r>
              <a:rPr lang="en-US" baseline="0" dirty="0" err="1" smtClean="0"/>
              <a:t>Deixar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claro</a:t>
            </a:r>
            <a:r>
              <a:rPr lang="en-US" baseline="0" dirty="0" smtClean="0"/>
              <a:t> que </a:t>
            </a:r>
            <a:r>
              <a:rPr lang="en-US" baseline="0" dirty="0" err="1" smtClean="0"/>
              <a:t>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celular</a:t>
            </a:r>
            <a:endParaRPr lang="en-US" baseline="0" dirty="0" smtClean="0"/>
          </a:p>
          <a:p>
            <a:r>
              <a:rPr lang="en-US" baseline="0" dirty="0" smtClean="0"/>
              <a:t>Mover </a:t>
            </a:r>
            <a:r>
              <a:rPr lang="en-US" baseline="0" dirty="0" err="1" smtClean="0"/>
              <a:t>duas</a:t>
            </a:r>
            <a:r>
              <a:rPr lang="en-US" baseline="0" dirty="0" smtClean="0"/>
              <a:t> da </a:t>
            </a:r>
            <a:r>
              <a:rPr lang="en-US" baseline="0" dirty="0" err="1" smtClean="0"/>
              <a:t>esqueda</a:t>
            </a:r>
            <a:r>
              <a:rPr lang="en-US" baseline="0" dirty="0" smtClean="0"/>
              <a:t> para slide </a:t>
            </a:r>
            <a:r>
              <a:rPr lang="en-US" baseline="0" dirty="0" err="1" smtClean="0"/>
              <a:t>anterios</a:t>
            </a:r>
            <a:endParaRPr lang="en-US" baseline="0" dirty="0" smtClean="0"/>
          </a:p>
          <a:p>
            <a:r>
              <a:rPr lang="en-US" baseline="0" dirty="0" err="1" smtClean="0"/>
              <a:t>Ver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número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torres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longo</a:t>
            </a:r>
            <a:r>
              <a:rPr lang="en-US" baseline="0" dirty="0" smtClean="0"/>
              <a:t> do tempo (</a:t>
            </a:r>
            <a:r>
              <a:rPr lang="en-US" baseline="0" dirty="0" err="1" smtClean="0"/>
              <a:t>diminuindo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43E80-6FE6-554D-B86D-2543BAB7F7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0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Legenda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foto</a:t>
            </a:r>
            <a:endParaRPr lang="en-US" dirty="0" smtClean="0"/>
          </a:p>
          <a:p>
            <a:r>
              <a:rPr lang="en-US" dirty="0" err="1" smtClean="0"/>
              <a:t>Pensar</a:t>
            </a:r>
            <a:r>
              <a:rPr lang="en-US" dirty="0" smtClean="0"/>
              <a:t> no </a:t>
            </a:r>
            <a:r>
              <a:rPr lang="en-US" dirty="0" err="1" smtClean="0"/>
              <a:t>provocar</a:t>
            </a:r>
            <a:r>
              <a:rPr lang="en-US" dirty="0" smtClean="0"/>
              <a:t>/</a:t>
            </a:r>
            <a:r>
              <a:rPr lang="en-US" dirty="0" err="1" smtClean="0"/>
              <a:t>disseminar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43E80-6FE6-554D-B86D-2543BAB7F7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895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Há</a:t>
            </a:r>
            <a:r>
              <a:rPr lang="en-US" dirty="0" smtClean="0"/>
              <a:t> </a:t>
            </a:r>
            <a:r>
              <a:rPr lang="en-US" dirty="0" err="1" smtClean="0"/>
              <a:t>vários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invés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somos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primeiro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43E80-6FE6-554D-B86D-2543BAB7F7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98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43E80-6FE6-554D-B86D-2543BAB7F7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28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43E80-6FE6-554D-B86D-2543BAB7F7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605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43E80-6FE6-554D-B86D-2543BAB7F7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579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 de Maio de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Pedro Batista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7E1D-C3BD-4B21-B329-26461843C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68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 de Maio de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Pedro Batista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7E1D-C3BD-4B21-B329-26461843C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884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 de Maio de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Pedro Batista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7E1D-C3BD-4B21-B329-26461843C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66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896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609600" y="6246814"/>
            <a:ext cx="2836333" cy="471487"/>
          </a:xfrm>
          <a:prstGeom prst="rect">
            <a:avLst/>
          </a:prstGeom>
        </p:spPr>
        <p:txBody>
          <a:bodyPr lIns="82945" tIns="41473" rIns="82945" bIns="41473"/>
          <a:lstStyle>
            <a:lvl1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 smtClean="0"/>
              <a:t>18 de Maio de 2017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4169834" y="6246814"/>
            <a:ext cx="3862917" cy="471487"/>
          </a:xfrm>
        </p:spPr>
        <p:txBody>
          <a:bodyPr lIns="82945" tIns="41473" rIns="82945" bIns="41473"/>
          <a:lstStyle>
            <a:lvl1pPr>
              <a:buFont typeface="Times New Roman" pitchFamily="18" charset="0"/>
              <a:buNone/>
              <a:defRPr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pt-BR" smtClean="0"/>
              <a:t>Pedro Batista</a:t>
            </a: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8739718" y="6246814"/>
            <a:ext cx="2838449" cy="471487"/>
          </a:xfrm>
        </p:spPr>
        <p:txBody>
          <a:bodyPr lIns="82945" tIns="41473" rIns="82945" bIns="41473"/>
          <a:lstStyle>
            <a:lvl1pPr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fld id="{43F702E2-0E98-4A29-AB50-5B580A9E62DF}" type="slidenum">
              <a:rPr lang="pt-BR" altLang="pt-BR"/>
              <a:pPr>
                <a:defRPr/>
              </a:pPr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53977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 de Maio de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Pedro Batista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7E1D-C3BD-4B21-B329-26461843C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36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 de Maio de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Pedro Batista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7E1D-C3BD-4B21-B329-26461843C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17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 de Maio de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Pedro Batista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7E1D-C3BD-4B21-B329-26461843C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03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 de Maio de 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Pedro Batista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7E1D-C3BD-4B21-B329-26461843C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16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 de Maio de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Pedro Batista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7E1D-C3BD-4B21-B329-26461843C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13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 de Maio de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Pedro Batista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7E1D-C3BD-4B21-B329-26461843C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94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 de Maio de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Pedro Batista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7E1D-C3BD-4B21-B329-26461843C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27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 de Maio de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Pedro Batista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7E1D-C3BD-4B21-B329-26461843C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95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0035" y="1178612"/>
            <a:ext cx="6069010" cy="606901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18 de Maio de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Pedro Batista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07E1D-C3BD-4B21-B329-26461843C03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93280"/>
            <a:ext cx="1635842" cy="186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15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5" Type="http://schemas.openxmlformats.org/officeDocument/2006/relationships/image" Target="../media/image21.tiff"/><Relationship Id="rId6" Type="http://schemas.openxmlformats.org/officeDocument/2006/relationships/image" Target="../media/image22.tiff"/><Relationship Id="rId7" Type="http://schemas.openxmlformats.org/officeDocument/2006/relationships/image" Target="../media/image23.tiff"/><Relationship Id="rId8" Type="http://schemas.openxmlformats.org/officeDocument/2006/relationships/image" Target="../media/image24.tiff"/><Relationship Id="rId9" Type="http://schemas.openxmlformats.org/officeDocument/2006/relationships/image" Target="../media/image25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Projetos Pilotos Para Redes GSM Comunitárias na Amazônia</a:t>
            </a:r>
            <a:endParaRPr lang="pt-B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9765" y="3602038"/>
            <a:ext cx="10271342" cy="2736132"/>
          </a:xfrm>
        </p:spPr>
        <p:txBody>
          <a:bodyPr>
            <a:normAutofit fontScale="92500"/>
          </a:bodyPr>
          <a:lstStyle/>
          <a:p>
            <a:pPr algn="l"/>
            <a:r>
              <a:rPr lang="pt-BR" dirty="0" smtClean="0"/>
              <a:t>Apresentador: Pedro Batista</a:t>
            </a:r>
          </a:p>
          <a:p>
            <a:endParaRPr lang="pt-BR" dirty="0" smtClean="0"/>
          </a:p>
          <a:p>
            <a:r>
              <a:rPr lang="pt-BR" dirty="0" smtClean="0"/>
              <a:t>Autores: Pedro Batista, Lauro Brito, Emerson Oliveira, Moacir Neto e Aldebaro Klautau</a:t>
            </a:r>
          </a:p>
          <a:p>
            <a:endParaRPr lang="pt-BR" dirty="0" smtClean="0"/>
          </a:p>
          <a:p>
            <a:r>
              <a:rPr lang="pt-BR" dirty="0" smtClean="0"/>
              <a:t>LASSE - Grupo de Pesquisa em Engenharia Humanitária</a:t>
            </a:r>
          </a:p>
          <a:p>
            <a:r>
              <a:rPr lang="pt-BR" dirty="0" smtClean="0"/>
              <a:t>Universidade Federal do Pará (UFPA)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548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91100" cy="1325563"/>
          </a:xfrm>
        </p:spPr>
        <p:txBody>
          <a:bodyPr/>
          <a:lstStyle/>
          <a:p>
            <a:r>
              <a:rPr lang="pt-BR" dirty="0" smtClean="0"/>
              <a:t>Pilotos do </a:t>
            </a:r>
            <a:r>
              <a:rPr lang="pt-BR" dirty="0" smtClean="0"/>
              <a:t>CELCOM: </a:t>
            </a:r>
            <a:r>
              <a:rPr lang="pt-BR" dirty="0" err="1" smtClean="0"/>
              <a:t>Caxiuanã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t-BR" dirty="0" err="1"/>
              <a:t>Caxiuanã</a:t>
            </a:r>
            <a:r>
              <a:rPr lang="pt-BR" dirty="0"/>
              <a:t> (Melgaço)</a:t>
            </a:r>
          </a:p>
          <a:p>
            <a:pPr lvl="1"/>
            <a:r>
              <a:rPr lang="pt-BR" dirty="0"/>
              <a:t>80 habitantes</a:t>
            </a:r>
          </a:p>
          <a:p>
            <a:pPr lvl="1"/>
            <a:r>
              <a:rPr lang="pt-BR" dirty="0"/>
              <a:t>Cidade com menor IDH do Brasil</a:t>
            </a:r>
          </a:p>
          <a:p>
            <a:pPr lvl="1"/>
            <a:r>
              <a:rPr lang="pt-BR" dirty="0"/>
              <a:t>Não tem energia elétrica</a:t>
            </a:r>
          </a:p>
          <a:p>
            <a:pPr lvl="1"/>
            <a:r>
              <a:rPr lang="pt-BR" dirty="0" err="1"/>
              <a:t>Backhaul</a:t>
            </a:r>
            <a:r>
              <a:rPr lang="pt-BR" dirty="0"/>
              <a:t> via satélite: Museu </a:t>
            </a:r>
            <a:r>
              <a:rPr lang="pt-BR" dirty="0" smtClean="0"/>
              <a:t>Paraense Emílio Goeldi/RNP</a:t>
            </a:r>
            <a:endParaRPr lang="pt-BR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2263435"/>
            <a:ext cx="6362700" cy="459456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dirty="0" smtClean="0"/>
              <a:t>18 de Maio de 2017</a:t>
            </a: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Pedro Batista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7E1D-C3BD-4B21-B329-26461843C032}" type="slidenum">
              <a:rPr lang="pt-BR" smtClean="0"/>
              <a:t>10</a:t>
            </a:fld>
            <a:endParaRPr lang="pt-BR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1"/>
            <a:ext cx="4025900" cy="281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1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Rádio Definido por Software (SDR)</a:t>
            </a:r>
            <a:endParaRPr lang="pt-BR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Existem diversos fabricantes de BTS GSM</a:t>
            </a:r>
          </a:p>
          <a:p>
            <a:pPr lvl="1"/>
            <a:r>
              <a:rPr lang="pt-BR" dirty="0" err="1" smtClean="0"/>
              <a:t>Fairwaves</a:t>
            </a:r>
            <a:endParaRPr lang="pt-BR" dirty="0" smtClean="0"/>
          </a:p>
          <a:p>
            <a:pPr lvl="1"/>
            <a:r>
              <a:rPr lang="pt-BR" dirty="0" err="1" smtClean="0"/>
              <a:t>Nuran</a:t>
            </a:r>
            <a:endParaRPr lang="pt-BR" dirty="0" smtClean="0"/>
          </a:p>
          <a:p>
            <a:pPr lvl="1"/>
            <a:r>
              <a:rPr lang="pt-BR" dirty="0" smtClean="0"/>
              <a:t>Range Networks</a:t>
            </a:r>
          </a:p>
          <a:p>
            <a:pPr lvl="1"/>
            <a:r>
              <a:rPr lang="pt-BR" b="1" dirty="0" err="1" smtClean="0"/>
              <a:t>Sysmocom</a:t>
            </a:r>
            <a:endParaRPr lang="pt-BR" b="1" dirty="0" smtClean="0"/>
          </a:p>
          <a:p>
            <a:r>
              <a:rPr lang="pt-BR" dirty="0" smtClean="0"/>
              <a:t>Existem também </a:t>
            </a:r>
            <a:r>
              <a:rPr lang="pt-BR" dirty="0" smtClean="0"/>
              <a:t>programa que controla a BTS</a:t>
            </a:r>
            <a:endParaRPr lang="pt-BR" dirty="0" smtClean="0"/>
          </a:p>
          <a:p>
            <a:pPr lvl="1"/>
            <a:r>
              <a:rPr lang="pt-BR" dirty="0" err="1" smtClean="0"/>
              <a:t>OpenBTS</a:t>
            </a:r>
            <a:endParaRPr lang="pt-BR" dirty="0" smtClean="0"/>
          </a:p>
          <a:p>
            <a:pPr lvl="1"/>
            <a:r>
              <a:rPr lang="pt-BR" b="1" dirty="0" err="1" smtClean="0"/>
              <a:t>OpenBSC</a:t>
            </a:r>
            <a:endParaRPr lang="pt-BR" b="1" dirty="0" smtClean="0"/>
          </a:p>
          <a:p>
            <a:r>
              <a:rPr lang="pt-BR" dirty="0"/>
              <a:t>7 chamadas </a:t>
            </a:r>
            <a:r>
              <a:rPr lang="pt-BR" dirty="0" smtClean="0"/>
              <a:t>simultâneas</a:t>
            </a:r>
            <a:endParaRPr lang="pt-BR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995444" cy="4351338"/>
          </a:xfrm>
        </p:spPr>
        <p:txBody>
          <a:bodyPr>
            <a:normAutofit lnSpcReduction="10000"/>
          </a:bodyPr>
          <a:lstStyle/>
          <a:p>
            <a:r>
              <a:rPr lang="pt-BR" dirty="0" smtClean="0"/>
              <a:t>É necessário também um sistema para gerenciar/</a:t>
            </a:r>
            <a:r>
              <a:rPr lang="pt-BR" dirty="0" err="1" smtClean="0"/>
              <a:t>bilhetar</a:t>
            </a:r>
            <a:r>
              <a:rPr lang="pt-BR" dirty="0" smtClean="0"/>
              <a:t> a rede</a:t>
            </a:r>
          </a:p>
          <a:p>
            <a:pPr lvl="1"/>
            <a:r>
              <a:rPr lang="en-US" dirty="0" err="1" smtClean="0"/>
              <a:t>CELCOMBiller</a:t>
            </a:r>
            <a:endParaRPr lang="pt-BR" dirty="0" smtClean="0"/>
          </a:p>
          <a:p>
            <a:pPr lvl="1"/>
            <a:r>
              <a:rPr lang="pt-BR" dirty="0" err="1" smtClean="0"/>
              <a:t>Community</a:t>
            </a:r>
            <a:r>
              <a:rPr lang="pt-BR" dirty="0" smtClean="0"/>
              <a:t> </a:t>
            </a:r>
            <a:r>
              <a:rPr lang="pt-BR" dirty="0" err="1"/>
              <a:t>Cellular</a:t>
            </a:r>
            <a:r>
              <a:rPr lang="pt-BR" dirty="0"/>
              <a:t> Manager (CCM</a:t>
            </a:r>
            <a:r>
              <a:rPr lang="pt-BR" dirty="0" smtClean="0"/>
              <a:t>)</a:t>
            </a:r>
            <a:endParaRPr lang="pt-BR" dirty="0"/>
          </a:p>
          <a:p>
            <a:pPr lvl="1"/>
            <a:r>
              <a:rPr lang="pt-BR" dirty="0" err="1" smtClean="0"/>
              <a:t>Rhizomatica</a:t>
            </a:r>
            <a:r>
              <a:rPr lang="pt-BR" dirty="0" smtClean="0"/>
              <a:t> </a:t>
            </a:r>
            <a:r>
              <a:rPr lang="pt-BR" dirty="0" err="1"/>
              <a:t>Community</a:t>
            </a:r>
            <a:r>
              <a:rPr lang="pt-BR" dirty="0"/>
              <a:t> </a:t>
            </a:r>
            <a:r>
              <a:rPr lang="pt-BR" dirty="0" err="1"/>
              <a:t>Cellular</a:t>
            </a:r>
            <a:r>
              <a:rPr lang="pt-BR" dirty="0"/>
              <a:t> Network (RCCN</a:t>
            </a:r>
            <a:r>
              <a:rPr lang="pt-BR" dirty="0" smtClean="0"/>
              <a:t>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dirty="0" smtClean="0"/>
              <a:t>18 de Maio de 2017</a:t>
            </a:r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Pedro Batista</a:t>
            </a: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7E1D-C3BD-4B21-B329-26461843C032}" type="slidenum">
              <a:rPr lang="pt-BR" smtClean="0"/>
              <a:t>11</a:t>
            </a:fld>
            <a:endParaRPr lang="pt-BR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0844" y="4026683"/>
            <a:ext cx="3707356" cy="278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6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Piloto em Boa Vista do Acará</a:t>
            </a:r>
            <a:endParaRPr lang="pt-BR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94448"/>
            <a:ext cx="7891397" cy="4577226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dirty="0" smtClean="0"/>
              <a:t>18 de Maio de 2017</a:t>
            </a:r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Pedro Batista</a:t>
            </a: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7E1D-C3BD-4B21-B329-26461843C032}" type="slidenum">
              <a:rPr lang="pt-BR" smtClean="0"/>
              <a:t>12</a:t>
            </a:fld>
            <a:endParaRPr lang="pt-BR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7543" y="1759948"/>
            <a:ext cx="4444457" cy="509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Custos para uma rede GSM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935" y="1825625"/>
            <a:ext cx="5387231" cy="4351338"/>
          </a:xfrm>
        </p:spPr>
        <p:txBody>
          <a:bodyPr>
            <a:normAutofit fontScale="92500" lnSpcReduction="10000"/>
          </a:bodyPr>
          <a:lstStyle/>
          <a:p>
            <a:r>
              <a:rPr lang="pt-BR" dirty="0" smtClean="0"/>
              <a:t>Despesas de capital (CAPEX)</a:t>
            </a:r>
          </a:p>
          <a:p>
            <a:pPr lvl="1"/>
            <a:r>
              <a:rPr lang="pt-BR" dirty="0" smtClean="0"/>
              <a:t>Torre</a:t>
            </a:r>
          </a:p>
          <a:p>
            <a:pPr lvl="2"/>
            <a:r>
              <a:rPr lang="pt-BR" dirty="0" smtClean="0"/>
              <a:t>Altura de 30 metros custa 25k BRL</a:t>
            </a:r>
            <a:endParaRPr lang="pt-BR" dirty="0" smtClean="0"/>
          </a:p>
          <a:p>
            <a:pPr lvl="1"/>
            <a:r>
              <a:rPr lang="pt-BR" dirty="0" smtClean="0"/>
              <a:t>Energia</a:t>
            </a:r>
          </a:p>
          <a:p>
            <a:pPr lvl="2"/>
            <a:r>
              <a:rPr lang="pt-BR" dirty="0" smtClean="0"/>
              <a:t>25k BRL (operando por 12h)</a:t>
            </a:r>
          </a:p>
          <a:p>
            <a:pPr lvl="1"/>
            <a:r>
              <a:rPr lang="pt-BR" dirty="0" err="1" smtClean="0"/>
              <a:t>Backhaul</a:t>
            </a:r>
            <a:endParaRPr lang="pt-BR" dirty="0" smtClean="0"/>
          </a:p>
          <a:p>
            <a:pPr lvl="1"/>
            <a:r>
              <a:rPr lang="pt-BR" dirty="0" smtClean="0"/>
              <a:t>GSM</a:t>
            </a:r>
          </a:p>
          <a:p>
            <a:pPr lvl="2"/>
            <a:r>
              <a:rPr lang="pt-BR" dirty="0" smtClean="0"/>
              <a:t>17</a:t>
            </a:r>
            <a:r>
              <a:rPr lang="pt-BR" dirty="0" smtClean="0"/>
              <a:t>k + 10k </a:t>
            </a:r>
            <a:r>
              <a:rPr lang="pt-BR" dirty="0" smtClean="0"/>
              <a:t>BRL </a:t>
            </a:r>
            <a:r>
              <a:rPr lang="pt-BR" dirty="0" smtClean="0"/>
              <a:t>(</a:t>
            </a:r>
            <a:r>
              <a:rPr lang="pt-BR" dirty="0"/>
              <a:t>5</a:t>
            </a:r>
            <a:r>
              <a:rPr lang="pt-BR" dirty="0" smtClean="0"/>
              <a:t>k </a:t>
            </a:r>
            <a:r>
              <a:rPr lang="pt-BR" dirty="0" smtClean="0"/>
              <a:t>USD</a:t>
            </a:r>
            <a:r>
              <a:rPr lang="pt-BR" dirty="0" smtClean="0"/>
              <a:t>)</a:t>
            </a:r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Licenças</a:t>
            </a:r>
            <a:endParaRPr lang="pt-BR" dirty="0" smtClean="0"/>
          </a:p>
          <a:p>
            <a:pPr lvl="1"/>
            <a:r>
              <a:rPr lang="pt-BR" dirty="0"/>
              <a:t>2k BRL por </a:t>
            </a:r>
            <a:r>
              <a:rPr lang="pt-BR" dirty="0" smtClean="0"/>
              <a:t>piloto por dois anos</a:t>
            </a:r>
          </a:p>
          <a:p>
            <a:pPr lvl="1"/>
            <a:r>
              <a:rPr lang="pt-BR" dirty="0" smtClean="0"/>
              <a:t>Não renova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00101" y="1841848"/>
            <a:ext cx="5181600" cy="4351338"/>
          </a:xfrm>
        </p:spPr>
        <p:txBody>
          <a:bodyPr>
            <a:normAutofit fontScale="92500" lnSpcReduction="10000"/>
          </a:bodyPr>
          <a:lstStyle/>
          <a:p>
            <a:r>
              <a:rPr lang="pt-BR" dirty="0" smtClean="0"/>
              <a:t>Despesas operacionais (OPEX)</a:t>
            </a:r>
          </a:p>
          <a:p>
            <a:pPr lvl="1"/>
            <a:r>
              <a:rPr lang="pt-BR" dirty="0" smtClean="0"/>
              <a:t>Torre</a:t>
            </a:r>
          </a:p>
          <a:p>
            <a:pPr lvl="1"/>
            <a:r>
              <a:rPr lang="pt-BR" dirty="0" smtClean="0"/>
              <a:t>Energia</a:t>
            </a:r>
          </a:p>
          <a:p>
            <a:pPr lvl="2"/>
            <a:r>
              <a:rPr lang="pt-BR" dirty="0" smtClean="0"/>
              <a:t>3,14k BRL</a:t>
            </a:r>
          </a:p>
          <a:p>
            <a:pPr lvl="1"/>
            <a:r>
              <a:rPr lang="pt-BR" dirty="0" err="1" smtClean="0"/>
              <a:t>Backhaul</a:t>
            </a:r>
            <a:endParaRPr lang="pt-BR" dirty="0" smtClean="0"/>
          </a:p>
          <a:p>
            <a:pPr lvl="1"/>
            <a:r>
              <a:rPr lang="pt-BR" dirty="0" smtClean="0"/>
              <a:t>GSM</a:t>
            </a:r>
          </a:p>
          <a:p>
            <a:pPr lvl="2"/>
            <a:r>
              <a:rPr lang="pt-BR" dirty="0" smtClean="0"/>
              <a:t>4,9k BRL (1,5k USD</a:t>
            </a:r>
            <a:r>
              <a:rPr lang="pt-BR" dirty="0" smtClean="0"/>
              <a:t>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dirty="0" smtClean="0"/>
              <a:t>18 de Maio de 2017</a:t>
            </a:r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Pedro Batista</a:t>
            </a: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7E1D-C3BD-4B21-B329-26461843C032}" type="slidenum">
              <a:rPr lang="pt-BR" smtClean="0"/>
              <a:t>13</a:t>
            </a:fld>
            <a:endParaRPr lang="pt-B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365" y="3220208"/>
            <a:ext cx="2378901" cy="356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07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Conclusão</a:t>
            </a:r>
            <a:endParaRPr lang="pt-BR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1825625"/>
            <a:ext cx="5384800" cy="4351338"/>
          </a:xfrm>
        </p:spPr>
        <p:txBody>
          <a:bodyPr/>
          <a:lstStyle/>
          <a:p>
            <a:r>
              <a:rPr lang="pt-BR" dirty="0" smtClean="0"/>
              <a:t>A rede comunitária promove união </a:t>
            </a:r>
            <a:r>
              <a:rPr lang="pt-BR" dirty="0" smtClean="0"/>
              <a:t>dentro da comunidade</a:t>
            </a:r>
          </a:p>
          <a:p>
            <a:r>
              <a:rPr lang="pt-BR" dirty="0" smtClean="0"/>
              <a:t>Treinamento é necessário para que a comunidade possa se apoderar da tecnologia</a:t>
            </a:r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Dificuldades</a:t>
            </a:r>
            <a:endParaRPr lang="pt-BR" dirty="0" smtClean="0"/>
          </a:p>
          <a:p>
            <a:pPr lvl="1"/>
            <a:r>
              <a:rPr lang="pt-BR" dirty="0" smtClean="0"/>
              <a:t>Licenciamento junto a ANATEL</a:t>
            </a:r>
            <a:endParaRPr lang="pt-BR" dirty="0" smtClean="0"/>
          </a:p>
          <a:p>
            <a:pPr lvl="1"/>
            <a:r>
              <a:rPr lang="pt-BR" dirty="0" smtClean="0"/>
              <a:t>Custo/aquisição de </a:t>
            </a:r>
            <a:r>
              <a:rPr lang="pt-BR" dirty="0" err="1"/>
              <a:t>b</a:t>
            </a:r>
            <a:r>
              <a:rPr lang="pt-BR" dirty="0" err="1" smtClean="0"/>
              <a:t>ackhaul</a:t>
            </a:r>
            <a:endParaRPr lang="pt-BR" dirty="0" smtClean="0"/>
          </a:p>
          <a:p>
            <a:pPr lvl="1"/>
            <a:r>
              <a:rPr lang="pt-BR" dirty="0" smtClean="0"/>
              <a:t>Impostos de importação</a:t>
            </a:r>
            <a:endParaRPr lang="pt-B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dirty="0" smtClean="0"/>
              <a:t>18 de Maio de 2017</a:t>
            </a:r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Pedro Batista</a:t>
            </a: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7E1D-C3BD-4B21-B329-26461843C032}" type="slidenum">
              <a:rPr lang="pt-BR" smtClean="0"/>
              <a:t>14</a:t>
            </a:fld>
            <a:endParaRPr lang="pt-BR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7668" y="2098675"/>
            <a:ext cx="6288758" cy="354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2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Obrigado!/Perguntas?</a:t>
            </a:r>
            <a:endParaRPr lang="pt-B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dirty="0" smtClean="0"/>
              <a:t>18 de Maio de 2017</a:t>
            </a: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Pedro Batista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7E1D-C3BD-4B21-B329-26461843C032}" type="slidenum">
              <a:rPr lang="pt-BR" smtClean="0"/>
              <a:t>15</a:t>
            </a:fld>
            <a:endParaRPr lang="pt-B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583983"/>
            <a:ext cx="3895595" cy="7908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4935" y="4083474"/>
            <a:ext cx="1296357" cy="17918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0285" y="3690002"/>
            <a:ext cx="2032000" cy="1092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097" y="1828830"/>
            <a:ext cx="1686838" cy="16868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203" y="1794005"/>
            <a:ext cx="2551776" cy="13681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5979" y="3532143"/>
            <a:ext cx="2032000" cy="533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2069" y="1652379"/>
            <a:ext cx="1489597" cy="14895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3766" y="5005437"/>
            <a:ext cx="3038519" cy="116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8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Sumário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Grandes operadoras excluem áreas esparsamente povoada</a:t>
            </a:r>
          </a:p>
          <a:p>
            <a:r>
              <a:rPr lang="pt-BR" dirty="0" smtClean="0"/>
              <a:t>A comunidade por si própria: telefonia comunitária</a:t>
            </a:r>
          </a:p>
          <a:p>
            <a:r>
              <a:rPr lang="pt-BR" dirty="0" smtClean="0"/>
              <a:t>Tecnologias para telefonia comunitária</a:t>
            </a:r>
          </a:p>
          <a:p>
            <a:r>
              <a:rPr lang="pt-BR" dirty="0" smtClean="0"/>
              <a:t>Pilotos do projeto CELCOM</a:t>
            </a:r>
          </a:p>
          <a:p>
            <a:r>
              <a:rPr lang="pt-BR" dirty="0" smtClean="0"/>
              <a:t>Custos para instalação de uma rede comunitária</a:t>
            </a:r>
          </a:p>
          <a:p>
            <a:r>
              <a:rPr lang="pt-BR" dirty="0" smtClean="0"/>
              <a:t>Considerações finais</a:t>
            </a:r>
            <a:endParaRPr lang="pt-B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dirty="0" smtClean="0"/>
              <a:t>18 de Maio de 2017</a:t>
            </a: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Pedro Batista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7E1D-C3BD-4B21-B329-26461843C032}" type="slidenum">
              <a:rPr lang="pt-BR" smtClean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8922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Evolução das Tecnologias de Informação e Comunicação </a:t>
            </a:r>
            <a:r>
              <a:rPr lang="pt-BR" dirty="0" smtClean="0"/>
              <a:t>(TIC)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Novos serviços evoluem rapidamente</a:t>
            </a:r>
          </a:p>
          <a:p>
            <a:pPr lvl="1"/>
            <a:r>
              <a:rPr lang="pt-BR" dirty="0" err="1" smtClean="0"/>
              <a:t>Densificação</a:t>
            </a:r>
            <a:r>
              <a:rPr lang="pt-BR" dirty="0" smtClean="0"/>
              <a:t> de células</a:t>
            </a:r>
          </a:p>
          <a:p>
            <a:pPr lvl="1"/>
            <a:r>
              <a:rPr lang="pt-BR" dirty="0" smtClean="0"/>
              <a:t>Ondas milimétricas</a:t>
            </a:r>
          </a:p>
          <a:p>
            <a:pPr lvl="1"/>
            <a:r>
              <a:rPr lang="pt-BR" dirty="0" smtClean="0"/>
              <a:t>Uso massivo de antenas</a:t>
            </a:r>
          </a:p>
          <a:p>
            <a:pPr lvl="1"/>
            <a:r>
              <a:rPr lang="pt-BR" dirty="0" smtClean="0"/>
              <a:t>Chips utilizam mais </a:t>
            </a:r>
            <a:r>
              <a:rPr lang="pt-BR" dirty="0" smtClean="0"/>
              <a:t>de 40 </a:t>
            </a:r>
            <a:r>
              <a:rPr lang="pt-BR" dirty="0" smtClean="0"/>
              <a:t>bandas porém não </a:t>
            </a:r>
            <a:r>
              <a:rPr lang="pt-BR" dirty="0" smtClean="0"/>
              <a:t>suportam baixa frequência </a:t>
            </a:r>
            <a:r>
              <a:rPr lang="pt-BR" dirty="0" smtClean="0"/>
              <a:t>que aumenta </a:t>
            </a:r>
            <a:r>
              <a:rPr lang="pt-BR" dirty="0" smtClean="0"/>
              <a:t>a área de </a:t>
            </a:r>
            <a:r>
              <a:rPr lang="pt-BR" dirty="0" smtClean="0"/>
              <a:t>cobertura</a:t>
            </a:r>
            <a:endParaRPr lang="pt-BR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 de Maio de 2017</a:t>
            </a: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Pedro Batista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7E1D-C3BD-4B21-B329-26461843C032}" type="slidenum">
              <a:rPr lang="pt-BR" smtClean="0"/>
              <a:t>3</a:t>
            </a:fld>
            <a:endParaRPr lang="pt-BR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543969"/>
            <a:ext cx="5181600" cy="29146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96000" y="5453340"/>
            <a:ext cx="5257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https://</a:t>
            </a:r>
            <a:r>
              <a:rPr lang="en-US" sz="900" dirty="0" err="1"/>
              <a:t>www.technologyreview.com</a:t>
            </a:r>
            <a:r>
              <a:rPr lang="en-US" sz="900" dirty="0"/>
              <a:t>/s/603083/the-unacceptable-persistence-of-the-digital-divide/</a:t>
            </a:r>
          </a:p>
        </p:txBody>
      </p:sp>
    </p:spTree>
    <p:extLst>
      <p:ext uri="{BB962C8B-B14F-4D97-AF65-F5344CB8AC3E}">
        <p14:creationId xmlns:p14="http://schemas.microsoft.com/office/powerpoint/2010/main" val="103679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Fosso digital na </a:t>
            </a:r>
            <a:r>
              <a:rPr lang="pt-BR" dirty="0"/>
              <a:t>A</a:t>
            </a:r>
            <a:r>
              <a:rPr lang="pt-BR" dirty="0" smtClean="0"/>
              <a:t>mazônia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Amazônia provê</a:t>
            </a:r>
          </a:p>
          <a:p>
            <a:pPr lvl="1"/>
            <a:r>
              <a:rPr lang="pt-BR" dirty="0" smtClean="0"/>
              <a:t>12</a:t>
            </a:r>
            <a:r>
              <a:rPr lang="pt-BR" dirty="0" smtClean="0"/>
              <a:t>% da biodiversidade da terra</a:t>
            </a:r>
          </a:p>
          <a:p>
            <a:pPr lvl="1"/>
            <a:r>
              <a:rPr lang="pt-BR" dirty="0" smtClean="0"/>
              <a:t>20 bilhões de toneladas de vapor de água diariamente</a:t>
            </a:r>
          </a:p>
          <a:p>
            <a:pPr lvl="1"/>
            <a:r>
              <a:rPr lang="pt-BR" dirty="0" smtClean="0"/>
              <a:t>15% de água fresca nos </a:t>
            </a:r>
            <a:r>
              <a:rPr lang="pt-BR" dirty="0" smtClean="0"/>
              <a:t>oceanos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dirty="0" smtClean="0"/>
              <a:t>18 de Maio de 2017</a:t>
            </a: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Pedro Batista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7E1D-C3BD-4B21-B329-26461843C032}" type="slidenum">
              <a:rPr lang="pt-BR" smtClean="0"/>
              <a:t>4</a:t>
            </a:fld>
            <a:endParaRPr lang="pt-BR" dirty="0"/>
          </a:p>
        </p:txBody>
      </p:sp>
      <p:pic>
        <p:nvPicPr>
          <p:cNvPr id="10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1172915"/>
            <a:ext cx="7723264" cy="5624759"/>
          </a:xfrm>
        </p:spPr>
      </p:pic>
      <p:sp>
        <p:nvSpPr>
          <p:cNvPr id="8" name="Rectangle 7"/>
          <p:cNvSpPr/>
          <p:nvPr/>
        </p:nvSpPr>
        <p:spPr>
          <a:xfrm>
            <a:off x="9190187" y="3993356"/>
            <a:ext cx="4022425" cy="3042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1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00" y="778502"/>
            <a:ext cx="8316591" cy="588113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Comunidades na Amazônia e Pilotos</a:t>
            </a:r>
            <a:endParaRPr lang="pt-B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 de Maio de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Pedro Batista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7E1D-C3BD-4B21-B329-26461843C0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3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CELCOM – Telefonia Celular Comunitária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6013537" cy="4351338"/>
          </a:xfrm>
        </p:spPr>
        <p:txBody>
          <a:bodyPr>
            <a:normAutofit fontScale="70000" lnSpcReduction="20000"/>
          </a:bodyPr>
          <a:lstStyle/>
          <a:p>
            <a:r>
              <a:rPr lang="pt-BR" dirty="0" smtClean="0"/>
              <a:t>Prover </a:t>
            </a:r>
            <a:r>
              <a:rPr lang="pt-BR" dirty="0" err="1" smtClean="0"/>
              <a:t>TICp</a:t>
            </a:r>
            <a:r>
              <a:rPr lang="pt-BR" dirty="0" smtClean="0"/>
              <a:t>/</a:t>
            </a:r>
            <a:r>
              <a:rPr lang="pt-BR" dirty="0" err="1" smtClean="0"/>
              <a:t>D</a:t>
            </a:r>
            <a:r>
              <a:rPr lang="pt-BR" dirty="0" smtClean="0"/>
              <a:t> para pobres </a:t>
            </a:r>
            <a:r>
              <a:rPr lang="pt-BR" dirty="0" smtClean="0"/>
              <a:t>vivendo em áreas esparsamente </a:t>
            </a:r>
            <a:r>
              <a:rPr lang="pt-BR" dirty="0" smtClean="0"/>
              <a:t>povoadas (PAEP)</a:t>
            </a:r>
            <a:endParaRPr lang="pt-BR" dirty="0" smtClean="0"/>
          </a:p>
          <a:p>
            <a:pPr lvl="1"/>
            <a:r>
              <a:rPr lang="pt-BR" dirty="0" smtClean="0"/>
              <a:t>Pescadores</a:t>
            </a:r>
          </a:p>
          <a:p>
            <a:pPr lvl="1"/>
            <a:r>
              <a:rPr lang="pt-BR" dirty="0" smtClean="0"/>
              <a:t>Agricultores familiares</a:t>
            </a:r>
            <a:endParaRPr lang="pt-BR" dirty="0" smtClean="0"/>
          </a:p>
          <a:p>
            <a:r>
              <a:rPr lang="pt-BR" dirty="0" smtClean="0"/>
              <a:t>Tecnologias usadas para </a:t>
            </a:r>
            <a:r>
              <a:rPr lang="pt-BR" dirty="0" smtClean="0"/>
              <a:t>conexão</a:t>
            </a:r>
          </a:p>
          <a:p>
            <a:pPr lvl="1"/>
            <a:r>
              <a:rPr lang="pt-BR" dirty="0" smtClean="0"/>
              <a:t>Atualmente: GSM</a:t>
            </a:r>
          </a:p>
          <a:p>
            <a:pPr lvl="1"/>
            <a:r>
              <a:rPr lang="pt-BR" dirty="0" smtClean="0"/>
              <a:t>Futuro: LTE e 5G</a:t>
            </a:r>
          </a:p>
          <a:p>
            <a:r>
              <a:rPr lang="pt-BR" dirty="0" smtClean="0"/>
              <a:t>Usar WiFi </a:t>
            </a:r>
            <a:r>
              <a:rPr lang="pt-BR" dirty="0" smtClean="0"/>
              <a:t>e/ou celular</a:t>
            </a:r>
          </a:p>
          <a:p>
            <a:pPr lvl="1"/>
            <a:r>
              <a:rPr lang="pt-BR" dirty="0" smtClean="0"/>
              <a:t>Link de acesso</a:t>
            </a:r>
          </a:p>
          <a:p>
            <a:pPr lvl="1"/>
            <a:r>
              <a:rPr lang="pt-BR" dirty="0" smtClean="0"/>
              <a:t>Frequência/Alcance</a:t>
            </a:r>
          </a:p>
          <a:p>
            <a:pPr lvl="1"/>
            <a:r>
              <a:rPr lang="pt-BR" dirty="0" smtClean="0"/>
              <a:t>Preço do equipamento do </a:t>
            </a:r>
            <a:r>
              <a:rPr lang="pt-BR" dirty="0" smtClean="0"/>
              <a:t>usuário</a:t>
            </a:r>
          </a:p>
          <a:p>
            <a:r>
              <a:rPr lang="pt-BR" dirty="0"/>
              <a:t>A comunidade </a:t>
            </a:r>
            <a:r>
              <a:rPr lang="pt-BR" dirty="0" smtClean="0"/>
              <a:t>deve ser </a:t>
            </a:r>
            <a:r>
              <a:rPr lang="pt-BR" dirty="0"/>
              <a:t>dona da rede</a:t>
            </a:r>
          </a:p>
          <a:p>
            <a:pPr lvl="1"/>
            <a:r>
              <a:rPr lang="pt-BR" dirty="0"/>
              <a:t>Estabelece regras de acesso e custo</a:t>
            </a:r>
          </a:p>
          <a:p>
            <a:pPr lvl="1"/>
            <a:r>
              <a:rPr lang="pt-BR" dirty="0"/>
              <a:t>É treinada para manter o </a:t>
            </a:r>
            <a:r>
              <a:rPr lang="pt-BR" dirty="0" smtClean="0"/>
              <a:t>sistema</a:t>
            </a:r>
            <a:endParaRPr lang="pt-BR" dirty="0" smtClean="0"/>
          </a:p>
          <a:p>
            <a:r>
              <a:rPr lang="pt-BR" dirty="0" smtClean="0"/>
              <a:t>Provocar/disseminar informação sobre </a:t>
            </a:r>
            <a:r>
              <a:rPr lang="pt-BR" dirty="0" smtClean="0"/>
              <a:t>as PAEP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dirty="0" smtClean="0"/>
              <a:t>18 de Maio de 2017</a:t>
            </a: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Pedro Batista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7E1D-C3BD-4B21-B329-26461843C032}" type="slidenum">
              <a:rPr lang="pt-BR" smtClean="0"/>
              <a:t>6</a:t>
            </a:fld>
            <a:endParaRPr lang="pt-B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3796" y="2108201"/>
            <a:ext cx="5497728" cy="36554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1736" y="2476500"/>
            <a:ext cx="4106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CELCOM </a:t>
            </a:r>
            <a:r>
              <a:rPr lang="en-US" sz="2400" dirty="0" err="1" smtClean="0">
                <a:solidFill>
                  <a:schemeClr val="bg1"/>
                </a:solidFill>
              </a:rPr>
              <a:t>em</a:t>
            </a:r>
            <a:r>
              <a:rPr lang="en-US" sz="2400" dirty="0" smtClean="0">
                <a:solidFill>
                  <a:schemeClr val="bg1"/>
                </a:solidFill>
              </a:rPr>
              <a:t> Boa Vista do </a:t>
            </a:r>
            <a:r>
              <a:rPr lang="en-US" sz="2400" dirty="0" err="1" smtClean="0">
                <a:solidFill>
                  <a:schemeClr val="bg1"/>
                </a:solidFill>
              </a:rPr>
              <a:t>Acará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05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Comunicação em Comunidades Isoladas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Governo Eletrônico </a:t>
            </a:r>
            <a:r>
              <a:rPr lang="mr-IN" dirty="0" smtClean="0"/>
              <a:t>–</a:t>
            </a:r>
            <a:r>
              <a:rPr lang="pt-BR" dirty="0" smtClean="0"/>
              <a:t> Serviço </a:t>
            </a:r>
            <a:r>
              <a:rPr lang="pt-BR" dirty="0" smtClean="0"/>
              <a:t>de Atendimento ao Cidadão (</a:t>
            </a:r>
            <a:r>
              <a:rPr lang="pt-BR" dirty="0" err="1" smtClean="0"/>
              <a:t>Gesac</a:t>
            </a:r>
            <a:r>
              <a:rPr lang="pt-BR" dirty="0" smtClean="0"/>
              <a:t>)</a:t>
            </a:r>
          </a:p>
          <a:p>
            <a:pPr lvl="1"/>
            <a:r>
              <a:rPr lang="pt-BR" dirty="0" smtClean="0"/>
              <a:t>60% dos links são usados menos de 10 vezes por mês</a:t>
            </a:r>
          </a:p>
          <a:p>
            <a:endParaRPr lang="pt-BR" dirty="0" smtClean="0"/>
          </a:p>
          <a:p>
            <a:r>
              <a:rPr lang="pt-BR" dirty="0" err="1" smtClean="0"/>
              <a:t>Rhizomatica</a:t>
            </a:r>
            <a:r>
              <a:rPr lang="pt-BR" dirty="0" smtClean="0"/>
              <a:t> (México)</a:t>
            </a:r>
            <a:endParaRPr lang="pt-BR" dirty="0" smtClean="0"/>
          </a:p>
          <a:p>
            <a:pPr lvl="1"/>
            <a:r>
              <a:rPr lang="pt-BR" dirty="0" smtClean="0"/>
              <a:t>3000 pessoas </a:t>
            </a:r>
            <a:r>
              <a:rPr lang="pt-BR" dirty="0" smtClean="0"/>
              <a:t>atendidas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dirty="0" smtClean="0"/>
              <a:t>18 de Maio de 2017</a:t>
            </a: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Pedro Batista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7E1D-C3BD-4B21-B329-26461843C032}" type="slidenum">
              <a:rPr lang="pt-BR" smtClean="0"/>
              <a:t>7</a:t>
            </a:fld>
            <a:endParaRPr lang="pt-BR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5227" y="2626169"/>
            <a:ext cx="6066773" cy="423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6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Pilotos do </a:t>
            </a:r>
            <a:r>
              <a:rPr lang="pt-BR" dirty="0" smtClean="0"/>
              <a:t>CELCOM: BVA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Boa </a:t>
            </a:r>
            <a:r>
              <a:rPr lang="pt-BR" dirty="0" smtClean="0"/>
              <a:t>Vista (Acará)</a:t>
            </a:r>
            <a:endParaRPr lang="pt-BR" dirty="0" smtClean="0"/>
          </a:p>
          <a:p>
            <a:pPr lvl="1"/>
            <a:r>
              <a:rPr lang="pt-BR" dirty="0" smtClean="0"/>
              <a:t>775 habitantes</a:t>
            </a:r>
          </a:p>
          <a:p>
            <a:pPr lvl="1"/>
            <a:r>
              <a:rPr lang="pt-BR" dirty="0" smtClean="0"/>
              <a:t>Distante 5.8 </a:t>
            </a:r>
            <a:r>
              <a:rPr lang="pt-BR" dirty="0" smtClean="0"/>
              <a:t>km da UFPA</a:t>
            </a:r>
          </a:p>
          <a:p>
            <a:pPr lvl="1"/>
            <a:r>
              <a:rPr lang="pt-BR" dirty="0" err="1" smtClean="0"/>
              <a:t>Backhaul</a:t>
            </a:r>
            <a:r>
              <a:rPr lang="pt-BR" dirty="0" smtClean="0"/>
              <a:t> com link de micro-ondas com capacidade de 60Mbps</a:t>
            </a:r>
          </a:p>
          <a:p>
            <a:pPr lvl="1"/>
            <a:r>
              <a:rPr lang="pt-BR" dirty="0" smtClean="0"/>
              <a:t>WiFi</a:t>
            </a:r>
            <a:endParaRPr lang="pt-BR" dirty="0" smtClean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57183"/>
            <a:ext cx="6019800" cy="498190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dirty="0" smtClean="0"/>
              <a:t>18 de Maio de 2017</a:t>
            </a: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Pedro Batista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7E1D-C3BD-4B21-B329-26461843C032}" type="slidenum">
              <a:rPr lang="pt-BR" smtClean="0"/>
              <a:t>8</a:t>
            </a:fld>
            <a:endParaRPr lang="pt-BR" dirty="0"/>
          </a:p>
        </p:txBody>
      </p:sp>
      <p:sp>
        <p:nvSpPr>
          <p:cNvPr id="11" name="TextBox 10"/>
          <p:cNvSpPr txBox="1"/>
          <p:nvPr/>
        </p:nvSpPr>
        <p:spPr>
          <a:xfrm>
            <a:off x="6718300" y="2247900"/>
            <a:ext cx="688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UFPA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48548" y="6088437"/>
            <a:ext cx="574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BVA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07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Pilotos do </a:t>
            </a:r>
            <a:r>
              <a:rPr lang="pt-BR" dirty="0" smtClean="0"/>
              <a:t>CELCOM: </a:t>
            </a:r>
            <a:r>
              <a:rPr lang="pt-BR" dirty="0" err="1" smtClean="0"/>
              <a:t>Itabocal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t-BR" dirty="0" err="1" smtClean="0"/>
              <a:t>Itabocal</a:t>
            </a:r>
            <a:r>
              <a:rPr lang="pt-BR" dirty="0" smtClean="0"/>
              <a:t> (Irituia)</a:t>
            </a:r>
            <a:endParaRPr lang="pt-BR" dirty="0" smtClean="0"/>
          </a:p>
          <a:p>
            <a:pPr lvl="1"/>
            <a:r>
              <a:rPr lang="pt-BR" dirty="0" smtClean="0"/>
              <a:t>230 residências</a:t>
            </a:r>
          </a:p>
          <a:p>
            <a:pPr lvl="1"/>
            <a:r>
              <a:rPr lang="pt-BR" dirty="0" smtClean="0"/>
              <a:t>Distante 13 </a:t>
            </a:r>
            <a:r>
              <a:rPr lang="pt-BR" dirty="0" smtClean="0"/>
              <a:t>km da sede do </a:t>
            </a:r>
            <a:r>
              <a:rPr lang="pt-BR" dirty="0" smtClean="0"/>
              <a:t>munícipio</a:t>
            </a:r>
          </a:p>
          <a:p>
            <a:pPr lvl="1"/>
            <a:r>
              <a:rPr lang="pt-BR" dirty="0" smtClean="0"/>
              <a:t>Autorizado pela ANATEL</a:t>
            </a:r>
          </a:p>
          <a:p>
            <a:pPr lvl="1"/>
            <a:r>
              <a:rPr lang="pt-BR" dirty="0" err="1" smtClean="0"/>
              <a:t>Backhaul</a:t>
            </a:r>
            <a:r>
              <a:rPr lang="pt-BR" dirty="0" smtClean="0"/>
              <a:t> </a:t>
            </a:r>
            <a:r>
              <a:rPr lang="pt-BR" dirty="0" smtClean="0"/>
              <a:t>pela PRODEPA</a:t>
            </a:r>
          </a:p>
          <a:p>
            <a:pPr lvl="1"/>
            <a:r>
              <a:rPr lang="pt-BR" dirty="0" smtClean="0"/>
              <a:t>Torre doada pelo IEEE-EPICS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01" y="1505298"/>
            <a:ext cx="6765598" cy="535270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dirty="0" smtClean="0"/>
              <a:t>18 de Maio de 2017</a:t>
            </a: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Pedro Batista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7E1D-C3BD-4B21-B329-26461843C032}" type="slidenum">
              <a:rPr lang="pt-BR" smtClean="0"/>
              <a:t>9</a:t>
            </a:fld>
            <a:endParaRPr lang="pt-BR" dirty="0"/>
          </a:p>
        </p:txBody>
      </p:sp>
      <p:sp>
        <p:nvSpPr>
          <p:cNvPr id="10" name="TextBox 9"/>
          <p:cNvSpPr txBox="1"/>
          <p:nvPr/>
        </p:nvSpPr>
        <p:spPr>
          <a:xfrm>
            <a:off x="9293614" y="4419600"/>
            <a:ext cx="90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IRITUIA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79041" y="5559773"/>
            <a:ext cx="1125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ITABOCAL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22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SSE">
  <a:themeElements>
    <a:clrScheme name="Custom 4">
      <a:dk1>
        <a:srgbClr val="4285F4"/>
      </a:dk1>
      <a:lt1>
        <a:srgbClr val="FFFFFF"/>
      </a:lt1>
      <a:dk2>
        <a:srgbClr val="A0C3FF"/>
      </a:dk2>
      <a:lt2>
        <a:srgbClr val="F2F2F2"/>
      </a:lt2>
      <a:accent1>
        <a:srgbClr val="E59000"/>
      </a:accent1>
      <a:accent2>
        <a:srgbClr val="0F9D58"/>
      </a:accent2>
      <a:accent3>
        <a:srgbClr val="E59000"/>
      </a:accent3>
      <a:accent4>
        <a:srgbClr val="76A7FA"/>
      </a:accent4>
      <a:accent5>
        <a:srgbClr val="33B679"/>
      </a:accent5>
      <a:accent6>
        <a:srgbClr val="FF8E1C"/>
      </a:accent6>
      <a:hlink>
        <a:srgbClr val="0563C1"/>
      </a:hlink>
      <a:folHlink>
        <a:srgbClr val="E59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ASSE" id="{BE30A4F1-1BF8-4DA4-B59B-AB54573862DA}" vid="{BE65E250-7B1D-4EF0-9425-07FF56316B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LASSE_v01</Template>
  <TotalTime>1431</TotalTime>
  <Words>714</Words>
  <Application>Microsoft Macintosh PowerPoint</Application>
  <PresentationFormat>Widescreen</PresentationFormat>
  <Paragraphs>186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Calibri</vt:lpstr>
      <vt:lpstr>Calibri Light</vt:lpstr>
      <vt:lpstr>Mangal</vt:lpstr>
      <vt:lpstr>MS PGothic</vt:lpstr>
      <vt:lpstr>Times New Roman</vt:lpstr>
      <vt:lpstr>Arial</vt:lpstr>
      <vt:lpstr>LASSE</vt:lpstr>
      <vt:lpstr>Projetos Pilotos Para Redes GSM Comunitárias na Amazônia</vt:lpstr>
      <vt:lpstr>Sumário</vt:lpstr>
      <vt:lpstr>Evolução das Tecnologias de Informação e Comunicação (TIC)</vt:lpstr>
      <vt:lpstr>Fosso digital na Amazônia</vt:lpstr>
      <vt:lpstr>Comunidades na Amazônia e Pilotos</vt:lpstr>
      <vt:lpstr>CELCOM – Telefonia Celular Comunitária</vt:lpstr>
      <vt:lpstr>Comunicação em Comunidades Isoladas</vt:lpstr>
      <vt:lpstr>Pilotos do CELCOM: BVA</vt:lpstr>
      <vt:lpstr>Pilotos do CELCOM: Itabocal</vt:lpstr>
      <vt:lpstr>Pilotos do CELCOM: Caxiuanã</vt:lpstr>
      <vt:lpstr>Rádio Definido por Software (SDR)</vt:lpstr>
      <vt:lpstr>Piloto em Boa Vista do Acará</vt:lpstr>
      <vt:lpstr>Custos para uma rede GSM</vt:lpstr>
      <vt:lpstr>Conclusão</vt:lpstr>
      <vt:lpstr>Obrigado!/Perguntas?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Projetos Pilotos Para Redes GSM Comunitárias na Amazônia</dc:title>
  <dc:creator>Pedro Batista</dc:creator>
  <cp:lastModifiedBy>Pedro Batista</cp:lastModifiedBy>
  <cp:revision>31</cp:revision>
  <cp:lastPrinted>2017-05-18T23:57:52Z</cp:lastPrinted>
  <dcterms:created xsi:type="dcterms:W3CDTF">2017-05-18T10:09:11Z</dcterms:created>
  <dcterms:modified xsi:type="dcterms:W3CDTF">2017-05-19T11:34:05Z</dcterms:modified>
</cp:coreProperties>
</file>